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66" r:id="rId3"/>
    <p:sldId id="287" r:id="rId4"/>
    <p:sldId id="257" r:id="rId5"/>
    <p:sldId id="258" r:id="rId6"/>
    <p:sldId id="260" r:id="rId7"/>
    <p:sldId id="262" r:id="rId8"/>
    <p:sldId id="261" r:id="rId9"/>
    <p:sldId id="263" r:id="rId10"/>
    <p:sldId id="264" r:id="rId11"/>
    <p:sldId id="265" r:id="rId12"/>
    <p:sldId id="288" r:id="rId13"/>
    <p:sldId id="289" r:id="rId14"/>
    <p:sldId id="290" r:id="rId15"/>
    <p:sldId id="291" r:id="rId16"/>
    <p:sldId id="292" r:id="rId17"/>
    <p:sldId id="294" r:id="rId18"/>
    <p:sldId id="295" r:id="rId19"/>
    <p:sldId id="293" r:id="rId20"/>
    <p:sldId id="296" r:id="rId21"/>
    <p:sldId id="297" r:id="rId22"/>
    <p:sldId id="298" r:id="rId23"/>
    <p:sldId id="299" r:id="rId24"/>
    <p:sldId id="300" r:id="rId25"/>
    <p:sldId id="301" r:id="rId26"/>
    <p:sldId id="259" r:id="rId27"/>
    <p:sldId id="267" r:id="rId28"/>
    <p:sldId id="270" r:id="rId29"/>
    <p:sldId id="268" r:id="rId30"/>
    <p:sldId id="271" r:id="rId31"/>
    <p:sldId id="269" r:id="rId32"/>
    <p:sldId id="272" r:id="rId33"/>
    <p:sldId id="273" r:id="rId34"/>
    <p:sldId id="274" r:id="rId35"/>
    <p:sldId id="286" r:id="rId36"/>
    <p:sldId id="275" r:id="rId37"/>
    <p:sldId id="277" r:id="rId38"/>
    <p:sldId id="278" r:id="rId39"/>
    <p:sldId id="279" r:id="rId40"/>
    <p:sldId id="280" r:id="rId41"/>
    <p:sldId id="281" r:id="rId42"/>
    <p:sldId id="282" r:id="rId43"/>
    <p:sldId id="283" r:id="rId44"/>
    <p:sldId id="302" r:id="rId45"/>
    <p:sldId id="285" r:id="rId46"/>
    <p:sldId id="284" r:id="rId4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tmp>
</file>

<file path=ppt/media/image10.png>
</file>

<file path=ppt/media/image11.tmp>
</file>

<file path=ppt/media/image12.png>
</file>

<file path=ppt/media/image13.png>
</file>

<file path=ppt/media/image14.tmp>
</file>

<file path=ppt/media/image15.tmp>
</file>

<file path=ppt/media/image16.tmp>
</file>

<file path=ppt/media/image17.tmp>
</file>

<file path=ppt/media/image18.tmp>
</file>

<file path=ppt/media/image19.png>
</file>

<file path=ppt/media/image2.tmp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9.tmp>
</file>

<file path=ppt/media/image3.tmp>
</file>

<file path=ppt/media/image30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2006E-8718-4DB3-B4E0-DE8F11133B75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A96783-A69F-45CD-8595-036E09CB9A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907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A96783-A69F-45CD-8595-036E09CB9A4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808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A96783-A69F-45CD-8595-036E09CB9A4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4097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6F99CE-ECCE-4234-8700-86D9E03A16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F59BA2C-F04D-44E3-A9FF-41D527E90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26803F-5800-4DE3-83B8-0C19646A5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74B124-7338-44D8-91AC-03B21A1BB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84ABDD-C4C4-4794-A9CE-D024956A0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64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CC9EFD-D31F-42DB-86ED-E79587465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2399E14-CA67-45DF-A803-2E8D6CFB72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E74566-2C1E-4D70-B65B-7AF689FEF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44DEEB-3C25-443E-8994-625C0856B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05E33B-2196-4D9D-B0DE-2583D7DBC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29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DED2E5-C49B-40FA-BDCC-42E45B04F6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BFA48F-04DE-4FA3-A003-F8686BD10E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36F7FC-CB8D-4C42-A329-2119F017A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FB65A6-F566-4257-AF36-7AF5B674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0F601B-9BC8-459A-81CB-2FEA3E8C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545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5D15A3-1DC9-4C36-892B-9226F7A97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154DCD-34BA-4D6D-92D9-1AE4DB021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8FEEFA-CF51-4D2A-92A3-C5936268E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7659CF-1361-4054-8D52-6619E722F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00638F-5772-4AFF-8A69-A75966077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339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4FAC6E-A38C-4AB7-B5DC-78F81E3EA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F729C0-A71F-4B9A-93B0-3E9F736183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ABD0D2-E6E1-4F17-A669-227B3E83F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A3D4E-E2B6-4715-9E67-DDAD9E783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48E56D-8D31-4FFE-A43D-87889F301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642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709E7-C742-494D-893E-D5944B5BE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4A2207-61D5-4138-9F3B-77B49AD031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B0A497-BA55-4375-AC76-744A668E4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4CCB12-97B0-41D6-92B3-CD8F22389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A8A502-0C3E-49B3-9061-76C3F125A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E30578F-6238-429F-BA00-A16E72499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9740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345FC5-C66F-403B-B566-A313629C2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CDEE51A-F54E-41FA-A3EC-8C20E4B35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643AA4-98FE-42FE-A4B0-97C5F75D7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3616B8-3724-41A7-A0E7-186C319786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F612DF8-D6C1-43A1-B848-9B9E0A257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ECECA84-167E-42A9-883D-B9A717E2E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B5F2C9E-53A0-4C6D-A582-6DB5B853F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CF0E060-D4FF-46A8-949A-4227A4A3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709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201299-F6C9-4177-9457-F9607F571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87C795-B6F6-4B44-A1B6-2B08D9D83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6F7354-F67B-4E38-83B5-1CBE835BC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79B75BB-3377-4AEB-9397-6F65FAC54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43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42F43FC-1CC7-492B-9CAC-B0B1BCDAF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736C0F-6E98-4FE8-B2B4-2059434D5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B6EC16B-638F-430A-9E57-171B9F5F0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773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EBEAF1-15F2-45A2-8EFD-8644F2770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0F4016-4EBF-4C35-AE05-9DAE7CD6B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6ED8BC-E8F8-48EF-A61E-11030B0D72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6FF4D28-557C-43CC-AC48-C8750ED59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2C4216-804C-4A8F-916E-52EFF666C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B43676-30ED-48E0-B70C-DCDD3488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253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7840A4-F367-4586-B406-0FFAA602C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60FEAFC-8D3D-47DF-8AB6-433D9B30F8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95A201-052C-424A-94AA-690EE86671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C0265A-F4D4-46A0-A7D7-0FC7DD86F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0D342CD-C227-41CE-9CD7-064D9AB42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A7A9BE-83C4-447C-B26B-E8CB4B802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546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36E6B9E-4AF6-4F53-9D5D-F97AA6E9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944429-1245-4EFC-981E-10F3EF69B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AE00C5-2FEA-4506-B17A-7EE18293B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0EC41-4B2A-46C8-B053-D0E63E7B9293}" type="datetimeFigureOut">
              <a:rPr lang="zh-CN" altLang="en-US" smtClean="0"/>
              <a:t>2020/5/7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777D6C-261F-4DD9-A86E-F2CA86244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63D4D9-D3E2-4AF7-885E-4F72E02B7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0C36A-45DC-4C65-AAB8-0CA4B5AE0A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369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m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m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mp"/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tmp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mp"/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mp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mp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15C2C2-D051-4F46-8C4C-C85E562733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88338" cy="238760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What is a medical image analysis paper accepted by CVPR like?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4C792D0-CC5E-4B34-B668-0805A5EAB2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Minqing Zhang</a:t>
            </a:r>
          </a:p>
          <a:p>
            <a:r>
              <a:rPr lang="en-US" altLang="zh-CN" dirty="0"/>
              <a:t>2020/05/08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3911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8EF63B-1FD2-4388-B468-00993FCAA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8D1C41-91F5-486C-AA7F-16F32D27B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205" y="5373997"/>
            <a:ext cx="10951590" cy="1325563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We propose </a:t>
            </a:r>
            <a:r>
              <a:rPr lang="en-US" altLang="zh-CN" sz="2400" dirty="0" err="1"/>
              <a:t>LESion</a:t>
            </a:r>
            <a:r>
              <a:rPr lang="en-US" altLang="zh-CN" sz="2400" dirty="0"/>
              <a:t> Annotation Network (</a:t>
            </a:r>
            <a:r>
              <a:rPr lang="en-US" altLang="zh-CN" sz="2400" dirty="0" err="1"/>
              <a:t>LesaNet</a:t>
            </a:r>
            <a:r>
              <a:rPr lang="en-US" altLang="zh-CN" sz="2400" dirty="0"/>
              <a:t>) to predict fine-grained labels to describe diverse lesions on CT images. The training labels are text-mined from radiology reports. Label relations are utilized in learning.</a:t>
            </a:r>
            <a:endParaRPr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51CF335-93C9-43D6-A756-7F901BCDA9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6" b="23718"/>
          <a:stretch/>
        </p:blipFill>
        <p:spPr>
          <a:xfrm>
            <a:off x="3525110" y="561291"/>
            <a:ext cx="6546130" cy="472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03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CB403-477E-40F7-81F9-02DD96220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– Ontology construction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F844B3-D16F-4DF3-9C57-A82BF7503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Construct 3 genres of label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Types (coarse -&gt; fine-grained): nodule -&gt; lung nodule</a:t>
            </a:r>
            <a:endParaRPr lang="en-US" altLang="zh-CN" dirty="0">
              <a:solidFill>
                <a:schemeClr val="accent5">
                  <a:lumMod val="75000"/>
                </a:schemeClr>
              </a:solidFill>
            </a:endParaRPr>
          </a:p>
          <a:p>
            <a:pPr lvl="1"/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Body parts (coarse -&gt; fine-grained): chest -&gt; lung</a:t>
            </a:r>
          </a:p>
          <a:p>
            <a:pPr lvl="1"/>
            <a:r>
              <a:rPr lang="en-US" altLang="zh-CN" dirty="0">
                <a:solidFill>
                  <a:srgbClr val="00B050"/>
                </a:solidFill>
              </a:rPr>
              <a:t>Attributes (shape, size, intensity): hypodense, large).</a:t>
            </a:r>
            <a:endParaRPr lang="zh-CN" altLang="en-US" dirty="0">
              <a:solidFill>
                <a:srgbClr val="00B05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DB8B08D-3BBC-4D0A-B8AA-C8F5907F3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543" y="3618726"/>
            <a:ext cx="4320914" cy="258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19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21AA5-5BB6-43B1-9F16-050BC62E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– Label extraction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D27A63-DA4F-430C-B3ED-B0721B5AF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Lesion bounding boxes -&gt; hyperlinks -&gt; sentences in the report</a:t>
            </a:r>
          </a:p>
          <a:p>
            <a:r>
              <a:rPr lang="en-US" altLang="zh-CN" dirty="0"/>
              <a:t>NLTK -&gt; words -&gt; label matching (synonyms)</a:t>
            </a:r>
          </a:p>
          <a:p>
            <a:r>
              <a:rPr lang="en-US" altLang="zh-CN" dirty="0"/>
              <a:t>Radiology reports are in the format of free-text -&gt; extracted labels can be </a:t>
            </a:r>
            <a:r>
              <a:rPr lang="en-US" altLang="zh-CN" dirty="0">
                <a:solidFill>
                  <a:srgbClr val="FF0000"/>
                </a:solidFill>
              </a:rPr>
              <a:t>noisy</a:t>
            </a:r>
          </a:p>
          <a:p>
            <a:r>
              <a:rPr lang="en-US" altLang="zh-CN" dirty="0"/>
              <a:t>A text-mining module [1] can help </a:t>
            </a:r>
            <a:r>
              <a:rPr lang="en-US" altLang="zh-CN" dirty="0">
                <a:solidFill>
                  <a:srgbClr val="FF0000"/>
                </a:solidFill>
              </a:rPr>
              <a:t>clean the extracted labels </a:t>
            </a:r>
          </a:p>
          <a:p>
            <a:pPr lvl="1"/>
            <a:r>
              <a:rPr lang="en-US" altLang="zh-CN" dirty="0"/>
              <a:t>Input: the word sequence with mentioned labels and bookmarks, and the sentence embedding. </a:t>
            </a:r>
          </a:p>
          <a:p>
            <a:pPr lvl="1"/>
            <a:r>
              <a:rPr lang="en-US" altLang="zh-CN" dirty="0"/>
              <a:t>Output: a probability vector corresponding to the type of the relation between the label and the bookmark (irrelevant, uncertain, and relevant).</a:t>
            </a:r>
          </a:p>
          <a:p>
            <a:pPr lvl="1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3B69548-3719-4EEC-8ACF-0B575B6F4D27}"/>
              </a:ext>
            </a:extLst>
          </p:cNvPr>
          <p:cNvSpPr txBox="1"/>
          <p:nvPr/>
        </p:nvSpPr>
        <p:spPr>
          <a:xfrm>
            <a:off x="0" y="6488668"/>
            <a:ext cx="980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[1] A self-attention based deep learning method for lesion attribute detection from CT reports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8437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21AA5-5BB6-43B1-9F16-050BC62E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– </a:t>
            </a:r>
            <a:r>
              <a:rPr lang="en-US" altLang="zh-CN" dirty="0" err="1"/>
              <a:t>LesaNet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D27A63-DA4F-430C-B3ED-B0721B5AF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Multi-scale VGG-16 backbone: body parts require high-level contextual features while many attributes depict low-level details.</a:t>
            </a:r>
          </a:p>
          <a:p>
            <a:pPr lvl="1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C03DA7-2CD3-4F4C-BD6D-8841BB4B8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5" y="3295531"/>
            <a:ext cx="11072820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649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21AA5-5BB6-43B1-9F16-050BC62E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– </a:t>
            </a:r>
            <a:r>
              <a:rPr lang="en-US" altLang="zh-CN" dirty="0" err="1"/>
              <a:t>LesaNet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D27A63-DA4F-430C-B3ED-B0721B5AF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Loss: </a:t>
            </a:r>
          </a:p>
          <a:p>
            <a:pPr lvl="1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C03DA7-2CD3-4F4C-BD6D-8841BB4B8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5" y="3295531"/>
            <a:ext cx="11072820" cy="274343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0180C8-8BF6-47E4-AF15-2112A44644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394" y="1603975"/>
            <a:ext cx="5555461" cy="792549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22968BC8-DAFC-4DCF-A9A5-928CD58D7351}"/>
              </a:ext>
            </a:extLst>
          </p:cNvPr>
          <p:cNvGrpSpPr/>
          <p:nvPr/>
        </p:nvGrpSpPr>
        <p:grpSpPr>
          <a:xfrm>
            <a:off x="796255" y="2520532"/>
            <a:ext cx="10765635" cy="578491"/>
            <a:chOff x="838200" y="2612811"/>
            <a:chExt cx="10765635" cy="578491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7F298923-EBD4-4763-BEAB-2E4F847564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050" b="60794"/>
            <a:stretch/>
          </p:blipFill>
          <p:spPr>
            <a:xfrm>
              <a:off x="838200" y="2612812"/>
              <a:ext cx="5418290" cy="288043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10992A8-1C88-4D2E-802F-E5050FD32C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98" b="33300"/>
            <a:stretch/>
          </p:blipFill>
          <p:spPr>
            <a:xfrm>
              <a:off x="6185545" y="2612811"/>
              <a:ext cx="5418290" cy="255435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27B6F024-6522-4B09-BAC6-B78A31BE2C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6844"/>
            <a:stretch/>
          </p:blipFill>
          <p:spPr>
            <a:xfrm>
              <a:off x="838200" y="2903259"/>
              <a:ext cx="5418290" cy="288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0310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21AA5-5BB6-43B1-9F16-050BC62E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– </a:t>
            </a:r>
            <a:r>
              <a:rPr lang="en-US" altLang="zh-CN" dirty="0" err="1"/>
              <a:t>LesaNet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D27A63-DA4F-430C-B3ED-B0721B5AF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Label expansion: If a child label is true, all its parents should also be true.</a:t>
            </a:r>
          </a:p>
          <a:p>
            <a:pPr lvl="1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C03DA7-2CD3-4F4C-BD6D-8841BB4B8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5" y="3295531"/>
            <a:ext cx="11072820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468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21AA5-5BB6-43B1-9F16-050BC62E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– </a:t>
            </a:r>
            <a:r>
              <a:rPr lang="en-US" altLang="zh-CN" dirty="0" err="1"/>
              <a:t>LesaNet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D27A63-DA4F-430C-B3ED-B0721B5AF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RHEM:                      , the higher       is, the more times it will be sampled.  </a:t>
            </a:r>
          </a:p>
          <a:p>
            <a:pPr lvl="1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C03DA7-2CD3-4F4C-BD6D-8841BB4B8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5" y="3295531"/>
            <a:ext cx="11072820" cy="274343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6EE0C2B-2F66-44B5-A3CA-86D9CE711C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821" y="1825625"/>
            <a:ext cx="1828958" cy="39627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484517C-51AA-4144-A30F-C6D5C76A5F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444" b="3527"/>
          <a:stretch/>
        </p:blipFill>
        <p:spPr>
          <a:xfrm>
            <a:off x="6104389" y="1815637"/>
            <a:ext cx="521594" cy="48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9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21AA5-5BB6-43B1-9F16-050BC62E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– </a:t>
            </a:r>
            <a:r>
              <a:rPr lang="en-US" altLang="zh-CN" dirty="0" err="1"/>
              <a:t>LesaNet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D27A63-DA4F-430C-B3ED-B0721B5AF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SPL: a simple FC layer that refines the predicted scores with a linear transformation matrix W; learn to capture the relation between labels.                      </a:t>
            </a:r>
            <a:r>
              <a:rPr lang="en-US" altLang="zh-CN" dirty="0">
                <a:solidFill>
                  <a:srgbClr val="FF0000"/>
                </a:solidFill>
              </a:rPr>
              <a:t>improve recall &amp; interpretability   </a:t>
            </a:r>
          </a:p>
          <a:p>
            <a:pPr lvl="1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C03DA7-2CD3-4F4C-BD6D-8841BB4B8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5" y="3295531"/>
            <a:ext cx="11072820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318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21AA5-5BB6-43B1-9F16-050BC62E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– </a:t>
            </a:r>
            <a:r>
              <a:rPr lang="en-US" altLang="zh-CN" dirty="0" err="1"/>
              <a:t>LesaNet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D27A63-DA4F-430C-B3ED-B0721B5AF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Metric learning: </a:t>
            </a:r>
          </a:p>
          <a:p>
            <a:pPr marL="457200" lvl="1" indent="0">
              <a:buNone/>
            </a:pPr>
            <a:r>
              <a:rPr lang="en-US" altLang="zh-CN" dirty="0"/>
              <a:t>similarity</a:t>
            </a:r>
          </a:p>
          <a:p>
            <a:pPr marL="457200" lvl="1" indent="0">
              <a:buNone/>
            </a:pPr>
            <a:r>
              <a:rPr lang="en-US" altLang="zh-CN" dirty="0"/>
              <a:t>Multilabel triplet loss 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C03DA7-2CD3-4F4C-BD6D-8841BB4B8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15" y="3295531"/>
            <a:ext cx="11072820" cy="274343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E9E286B-9E50-49D4-8F6A-447AE8CE33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798" y="2321645"/>
            <a:ext cx="3033023" cy="34293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EEE1519-C2C1-43C9-A835-03372A1198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929" y="2583292"/>
            <a:ext cx="4480948" cy="7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97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3B914B-786C-4703-9272-EA643B426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Implementation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B6C01F-D186-4282-815A-B87F785EC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05719" cy="4351338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DeepLesion</a:t>
            </a:r>
            <a:endParaRPr lang="en-US" altLang="zh-CN" dirty="0"/>
          </a:p>
          <a:p>
            <a:pPr lvl="1"/>
            <a:r>
              <a:rPr lang="en-US" altLang="zh-CN" dirty="0"/>
              <a:t>Training: 19,213, Validation: 1,852, Test: 1,759.</a:t>
            </a:r>
          </a:p>
          <a:p>
            <a:pPr lvl="1"/>
            <a:r>
              <a:rPr lang="en-US" altLang="zh-CN" dirty="0"/>
              <a:t>Resulting in </a:t>
            </a:r>
            <a:r>
              <a:rPr lang="en-US" altLang="zh-CN" dirty="0">
                <a:solidFill>
                  <a:srgbClr val="FF0000"/>
                </a:solidFill>
              </a:rPr>
              <a:t>171 unique labels </a:t>
            </a:r>
            <a:r>
              <a:rPr lang="en-US" altLang="zh-CN" dirty="0"/>
              <a:t>(115 body parts, 27 types, and 29 attributes).</a:t>
            </a:r>
          </a:p>
          <a:p>
            <a:pPr lvl="1"/>
            <a:r>
              <a:rPr lang="en-US" altLang="zh-CN" dirty="0"/>
              <a:t>Manually obtained 137 parent-child pairs and 4,461 exclusive pairs.</a:t>
            </a:r>
          </a:p>
          <a:p>
            <a:pPr lvl="1"/>
            <a:r>
              <a:rPr lang="en-US" altLang="zh-CN" dirty="0"/>
              <a:t>Two radiologists further manually annotated 500 random lesions in the test set in a more comprehensive fashion. (An average of </a:t>
            </a:r>
            <a:r>
              <a:rPr lang="en-US" altLang="zh-CN" dirty="0">
                <a:solidFill>
                  <a:srgbClr val="FF0000"/>
                </a:solidFill>
              </a:rPr>
              <a:t>1.2 labels </a:t>
            </a:r>
            <a:r>
              <a:rPr lang="en-US" altLang="zh-CN" dirty="0"/>
              <a:t>are missing in each bookmarked sentence.)</a:t>
            </a:r>
          </a:p>
          <a:p>
            <a:endParaRPr lang="en-US" altLang="zh-CN" dirty="0"/>
          </a:p>
          <a:p>
            <a:r>
              <a:rPr lang="en-US" altLang="zh-CN" dirty="0"/>
              <a:t>Network</a:t>
            </a:r>
          </a:p>
          <a:p>
            <a:pPr lvl="1"/>
            <a:r>
              <a:rPr lang="en-US" altLang="zh-CN" dirty="0"/>
              <a:t>Input: 120x120x3 patch cropped around the lesion.</a:t>
            </a:r>
          </a:p>
        </p:txBody>
      </p:sp>
    </p:spTree>
    <p:extLst>
      <p:ext uri="{BB962C8B-B14F-4D97-AF65-F5344CB8AC3E}">
        <p14:creationId xmlns:p14="http://schemas.microsoft.com/office/powerpoint/2010/main" val="201788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4792F8-FE1E-45EE-A054-7568AD73B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Challenges in Medical Image Analysis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834E68-5074-4F44-90A5-AC55A2196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Data are not that abundant while labeled data are more rare.</a:t>
            </a:r>
          </a:p>
          <a:p>
            <a:endParaRPr lang="en-US" altLang="zh-CN" dirty="0"/>
          </a:p>
          <a:p>
            <a:r>
              <a:rPr lang="en-US" altLang="zh-CN" dirty="0"/>
              <a:t>Lesions are usually hard to be distinguished.</a:t>
            </a:r>
          </a:p>
          <a:p>
            <a:endParaRPr lang="en-US" altLang="zh-CN" dirty="0"/>
          </a:p>
          <a:p>
            <a:r>
              <a:rPr lang="en-US" altLang="zh-CN" dirty="0"/>
              <a:t>Performance is expected to be perfect because it is about human health.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9368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1E96FC-27AE-426C-BA3A-C9B2E1F2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Lesion Annotation Results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2B8BDB-81B6-4F7C-B559-F497FC03D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F1 scores are relatively low</a:t>
            </a:r>
          </a:p>
          <a:p>
            <a:pPr lvl="1"/>
            <a:r>
              <a:rPr lang="en-US" altLang="zh-CN" dirty="0"/>
              <a:t>Class highly imbalanced: 78 labels have fewer than 10 positive cases.</a:t>
            </a:r>
          </a:p>
          <a:p>
            <a:pPr lvl="1"/>
            <a:r>
              <a:rPr lang="en-US" altLang="zh-CN" dirty="0"/>
              <a:t>Training set still suffers from noisy labels.</a:t>
            </a:r>
            <a:endParaRPr lang="zh-CN" altLang="en-US" dirty="0"/>
          </a:p>
        </p:txBody>
      </p:sp>
      <p:pic>
        <p:nvPicPr>
          <p:cNvPr id="6" name="Picture 2" descr="在这里插入图片描述">
            <a:extLst>
              <a:ext uri="{FF2B5EF4-FFF2-40B4-BE49-F238E27FC236}">
                <a16:creationId xmlns:a16="http://schemas.microsoft.com/office/drawing/2014/main" id="{2D06B696-AD73-4496-8E08-E2159486DB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9262"/>
          <a:stretch/>
        </p:blipFill>
        <p:spPr bwMode="auto">
          <a:xfrm>
            <a:off x="838200" y="3442705"/>
            <a:ext cx="10515600" cy="1745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001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CBECA-FCBD-4ECB-960F-BED236378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Lesion Annotation Results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F3A182-799C-4D8B-BE00-F6818B653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visual feature of some labels (e.g., paraspinal, nodule) is variable, thus </a:t>
            </a:r>
            <a:r>
              <a:rPr lang="en-US" altLang="zh-CN" dirty="0">
                <a:solidFill>
                  <a:srgbClr val="FF0000"/>
                </a:solidFill>
              </a:rPr>
              <a:t>harder to learn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Besides, radiologists typically do not describe every attribute of a lesion in the report, thus there are missing annotations in the test set.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813AB0A-4D02-4DCF-BA7D-29FD10C426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096" y="3689324"/>
            <a:ext cx="5387807" cy="275105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59B886D-70B7-4C31-BCD4-A5F017DA077A}"/>
              </a:ext>
            </a:extLst>
          </p:cNvPr>
          <p:cNvSpPr txBox="1"/>
          <p:nvPr/>
        </p:nvSpPr>
        <p:spPr>
          <a:xfrm>
            <a:off x="2667787" y="4048429"/>
            <a:ext cx="951127" cy="2390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zh-CN" altLang="en-US" sz="1600" dirty="0"/>
              <a:t>胸部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肺部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肝脏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淋巴结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肾上腺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右中肺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胰腺尾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脊椎旁</a:t>
            </a:r>
            <a:endParaRPr lang="en-US" altLang="zh-CN" sz="1600" dirty="0"/>
          </a:p>
          <a:p>
            <a:endParaRPr lang="zh-CN" altLang="en-US" sz="16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B15861F-D5E6-43D6-82CE-BE441953A32A}"/>
              </a:ext>
            </a:extLst>
          </p:cNvPr>
          <p:cNvSpPr txBox="1"/>
          <p:nvPr/>
        </p:nvSpPr>
        <p:spPr>
          <a:xfrm>
            <a:off x="8789903" y="4102477"/>
            <a:ext cx="951127" cy="213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zh-CN" altLang="en-US" sz="1600" dirty="0"/>
              <a:t>结节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囊肿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腺瘤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转移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低密度硬化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空洞</a:t>
            </a:r>
            <a:endParaRPr lang="en-US" altLang="zh-CN" sz="1600" dirty="0"/>
          </a:p>
          <a:p>
            <a:pPr>
              <a:lnSpc>
                <a:spcPts val="2000"/>
              </a:lnSpc>
            </a:pPr>
            <a:r>
              <a:rPr lang="zh-CN" altLang="en-US" sz="1600" dirty="0"/>
              <a:t>大</a:t>
            </a:r>
          </a:p>
        </p:txBody>
      </p:sp>
    </p:spTree>
    <p:extLst>
      <p:ext uri="{BB962C8B-B14F-4D97-AF65-F5344CB8AC3E}">
        <p14:creationId xmlns:p14="http://schemas.microsoft.com/office/powerpoint/2010/main" val="38734336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CBECA-FCBD-4ECB-960F-BED236378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Lesion Annotation Results</a:t>
            </a:r>
            <a:endParaRPr lang="zh-CN" altLang="en-US" dirty="0"/>
          </a:p>
        </p:txBody>
      </p:sp>
      <p:pic>
        <p:nvPicPr>
          <p:cNvPr id="4098" name="Picture 2" descr="在这里插入图片描述">
            <a:extLst>
              <a:ext uri="{FF2B5EF4-FFF2-40B4-BE49-F238E27FC236}">
                <a16:creationId xmlns:a16="http://schemas.microsoft.com/office/drawing/2014/main" id="{4C89A2B8-8E05-474A-956F-C3A2CDA1D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" t="1812" r="4427" b="13517"/>
          <a:stretch/>
        </p:blipFill>
        <p:spPr bwMode="auto">
          <a:xfrm>
            <a:off x="1761688" y="1216081"/>
            <a:ext cx="8338658" cy="5658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3332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1E96FC-27AE-426C-BA3A-C9B2E1F2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Lesion Annotation Results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2B8BDB-81B6-4F7C-B559-F497FC03D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Removing SPL decreased the average per-class recall by 3%. Among it, the recall of frequent labels (</a:t>
            </a:r>
            <a:r>
              <a:rPr lang="en-US" altLang="zh-CN" dirty="0" err="1"/>
              <a:t>ntr</a:t>
            </a:r>
            <a:r>
              <a:rPr lang="en-US" altLang="zh-CN" dirty="0"/>
              <a:t> &gt; 1000) only decreased 0.4%, showing that SPL is important for the recall of rare labels.</a:t>
            </a:r>
            <a:endParaRPr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B2876A8-3AA0-4430-A2E7-8800AAF376C4}"/>
              </a:ext>
            </a:extLst>
          </p:cNvPr>
          <p:cNvGrpSpPr/>
          <p:nvPr/>
        </p:nvGrpSpPr>
        <p:grpSpPr>
          <a:xfrm>
            <a:off x="838200" y="3855167"/>
            <a:ext cx="10515600" cy="2243630"/>
            <a:chOff x="838200" y="4417229"/>
            <a:chExt cx="10515600" cy="2243630"/>
          </a:xfrm>
        </p:grpSpPr>
        <p:pic>
          <p:nvPicPr>
            <p:cNvPr id="6" name="Picture 2" descr="在这里插入图片描述">
              <a:extLst>
                <a:ext uri="{FF2B5EF4-FFF2-40B4-BE49-F238E27FC236}">
                  <a16:creationId xmlns:a16="http://schemas.microsoft.com/office/drawing/2014/main" id="{2D06B696-AD73-4496-8E08-E2159486DB7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2086" b="14512"/>
            <a:stretch/>
          </p:blipFill>
          <p:spPr bwMode="auto">
            <a:xfrm>
              <a:off x="838200" y="5167619"/>
              <a:ext cx="10515600" cy="14932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在这里插入图片描述">
              <a:extLst>
                <a:ext uri="{FF2B5EF4-FFF2-40B4-BE49-F238E27FC236}">
                  <a16:creationId xmlns:a16="http://schemas.microsoft.com/office/drawing/2014/main" id="{AC15480F-4CD6-4BD6-ABD9-BB7D0BB279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" b="78436"/>
            <a:stretch/>
          </p:blipFill>
          <p:spPr bwMode="auto">
            <a:xfrm>
              <a:off x="838200" y="4417229"/>
              <a:ext cx="10515600" cy="742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29001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F00D97-7B7C-42A2-A3A6-10D084D4A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Lesion Annotation Results</a:t>
            </a:r>
            <a:endParaRPr lang="zh-CN" altLang="en-US" dirty="0"/>
          </a:p>
        </p:txBody>
      </p:sp>
      <p:pic>
        <p:nvPicPr>
          <p:cNvPr id="5122" name="Picture 2" descr="在这里插入图片描述">
            <a:extLst>
              <a:ext uri="{FF2B5EF4-FFF2-40B4-BE49-F238E27FC236}">
                <a16:creationId xmlns:a16="http://schemas.microsoft.com/office/drawing/2014/main" id="{839668A3-4196-418E-A220-77EFFECC23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9" r="11430" b="19247"/>
          <a:stretch/>
        </p:blipFill>
        <p:spPr bwMode="auto">
          <a:xfrm>
            <a:off x="5813570" y="1432253"/>
            <a:ext cx="6043569" cy="5138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8928EF-8304-47D5-AF6A-D18640702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We can find that W(liver, hemangioma) </a:t>
            </a:r>
          </a:p>
          <a:p>
            <a:pPr marL="0" indent="0">
              <a:buNone/>
            </a:pPr>
            <a:r>
              <a:rPr lang="en-US" altLang="zh-CN" dirty="0"/>
              <a:t>   is high, while W(chest, abdomen) </a:t>
            </a:r>
          </a:p>
          <a:p>
            <a:pPr marL="0" indent="0">
              <a:buNone/>
            </a:pPr>
            <a:r>
              <a:rPr lang="en-US" altLang="zh-CN" dirty="0"/>
              <a:t>   is low.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647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F00D97-7B7C-42A2-A3A6-10D084D4A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8928EF-8304-47D5-AF6A-D18640702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We studied the holistic lesion annotation problem, and proposed a framework to automatically learn clinically meaningful labels from radiology reports and label ontology. </a:t>
            </a:r>
          </a:p>
          <a:p>
            <a:endParaRPr lang="en-US" altLang="zh-CN" dirty="0"/>
          </a:p>
          <a:p>
            <a:r>
              <a:rPr lang="en-US" altLang="zh-CN" dirty="0"/>
              <a:t>A lesion annotation network was proposed with effective strategies that can both improve the accuracy </a:t>
            </a:r>
            <a:r>
              <a:rPr lang="en-US" altLang="zh-CN" dirty="0">
                <a:solidFill>
                  <a:srgbClr val="FF0000"/>
                </a:solidFill>
              </a:rPr>
              <a:t>and bring insights and interpretations</a:t>
            </a:r>
            <a:r>
              <a:rPr lang="en-US" altLang="zh-CN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9413515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50E001E-9092-437C-B59B-61673FFE4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485" y="1485731"/>
            <a:ext cx="10265030" cy="388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686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44B24B-311B-4CA8-99F2-C8F04C352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8BBF58-7968-4C9B-89B2-52AACEE09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Neural networks typically rely on supervised training with large labeled datasets. </a:t>
            </a:r>
            <a:r>
              <a:rPr lang="en-US" altLang="zh-CN" dirty="0">
                <a:solidFill>
                  <a:srgbClr val="FF0000"/>
                </a:solidFill>
              </a:rPr>
              <a:t>Labeling</a:t>
            </a:r>
            <a:r>
              <a:rPr lang="en-US" altLang="zh-CN" dirty="0"/>
              <a:t> medical images requires </a:t>
            </a:r>
            <a:r>
              <a:rPr lang="en-US" altLang="zh-CN" dirty="0">
                <a:solidFill>
                  <a:srgbClr val="FF0000"/>
                </a:solidFill>
              </a:rPr>
              <a:t>significant expertise and time</a:t>
            </a:r>
            <a:r>
              <a:rPr lang="en-US" altLang="zh-CN" dirty="0"/>
              <a:t>. </a:t>
            </a:r>
          </a:p>
          <a:p>
            <a:endParaRPr lang="en-US" altLang="zh-CN" dirty="0"/>
          </a:p>
          <a:p>
            <a:r>
              <a:rPr lang="en-US" altLang="zh-CN" dirty="0"/>
              <a:t>The </a:t>
            </a:r>
            <a:r>
              <a:rPr lang="en-US" altLang="zh-CN" dirty="0">
                <a:solidFill>
                  <a:srgbClr val="FF0000"/>
                </a:solidFill>
              </a:rPr>
              <a:t>typical hand-tuned approaches </a:t>
            </a:r>
            <a:r>
              <a:rPr lang="en-US" altLang="zh-CN" dirty="0"/>
              <a:t>for data augmentation fail to capture the complex variations in such images, and can be highly sensitive to the choice of parameters.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02408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44B24B-311B-4CA8-99F2-C8F04C352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Examples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8BBF58-7968-4C9B-89B2-52AACEE09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Biomedical images often vary widely in anatomy, contrast and texture (top row).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1D274DC-5233-461C-9D47-491637820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106" y="587240"/>
            <a:ext cx="7102778" cy="409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679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19469D-43A1-4881-8575-A8597E1C2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Contribution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2C8EE5-A7CB-401C-A83C-6E2204B02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We present an </a:t>
            </a:r>
            <a:r>
              <a:rPr lang="en-US" altLang="zh-CN" dirty="0">
                <a:solidFill>
                  <a:srgbClr val="FF0000"/>
                </a:solidFill>
              </a:rPr>
              <a:t>automated data augmentation </a:t>
            </a:r>
            <a:r>
              <a:rPr lang="en-US" altLang="zh-CN" dirty="0"/>
              <a:t>method for synthesizing labeled medical images. </a:t>
            </a:r>
          </a:p>
          <a:p>
            <a:endParaRPr lang="en-US" altLang="zh-CN" dirty="0"/>
          </a:p>
          <a:p>
            <a:r>
              <a:rPr lang="en-US" altLang="zh-CN" dirty="0"/>
              <a:t>We learn a model of transformations from the images, and use the model along with the labeled example to synthesize additional labeled examples.</a:t>
            </a:r>
          </a:p>
          <a:p>
            <a:endParaRPr lang="en-US" altLang="zh-CN" dirty="0"/>
          </a:p>
          <a:p>
            <a:r>
              <a:rPr lang="en-US" altLang="zh-CN" dirty="0"/>
              <a:t>We show that training a supervised model with </a:t>
            </a:r>
            <a:r>
              <a:rPr lang="en-US" altLang="zh-CN" dirty="0">
                <a:solidFill>
                  <a:srgbClr val="FF0000"/>
                </a:solidFill>
              </a:rPr>
              <a:t>these new examples provides significant improvements</a:t>
            </a:r>
            <a:r>
              <a:rPr lang="en-US" altLang="zh-CN" dirty="0"/>
              <a:t> over state-of-the-art methods for one-shot biomedical image segmentation.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9166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4792F8-FE1E-45EE-A054-7568AD73B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a medical image analysis paper accepted by CVPR look like?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834E68-5074-4F44-90A5-AC55A2196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63775"/>
            <a:ext cx="10515600" cy="4351338"/>
          </a:xfrm>
        </p:spPr>
        <p:txBody>
          <a:bodyPr/>
          <a:lstStyle/>
          <a:p>
            <a:r>
              <a:rPr lang="en-US" altLang="zh-CN" dirty="0"/>
              <a:t>Propose a novel application with clinical significance and investigate it comprehensively.</a:t>
            </a:r>
          </a:p>
          <a:p>
            <a:endParaRPr lang="en-US" altLang="zh-CN" dirty="0"/>
          </a:p>
          <a:p>
            <a:r>
              <a:rPr lang="en-US" altLang="zh-CN" dirty="0"/>
              <a:t>Design novel methods which alleviate a general issue plaguing the MIA domain and outperform previous methods.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31031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C69C47-B2F3-4093-8675-A3B50CD09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636EB3-F550-462B-A397-9C7AC9454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One-shot: only one labeled atlas is available.</a:t>
            </a:r>
          </a:p>
          <a:p>
            <a:endParaRPr lang="en-US" altLang="zh-CN" dirty="0"/>
          </a:p>
          <a:p>
            <a:r>
              <a:rPr lang="en-US" altLang="zh-CN" dirty="0"/>
              <a:t>Separately learn the </a:t>
            </a:r>
            <a:r>
              <a:rPr lang="en-US" altLang="zh-CN" dirty="0">
                <a:solidFill>
                  <a:srgbClr val="FF0000"/>
                </a:solidFill>
              </a:rPr>
              <a:t>spatial </a:t>
            </a:r>
            <a:r>
              <a:rPr lang="en-US" altLang="zh-CN" dirty="0"/>
              <a:t>and </a:t>
            </a:r>
            <a:r>
              <a:rPr lang="en-US" altLang="zh-CN" dirty="0">
                <a:solidFill>
                  <a:srgbClr val="FF0000"/>
                </a:solidFill>
              </a:rPr>
              <a:t>intensity</a:t>
            </a:r>
            <a:r>
              <a:rPr lang="en-US" altLang="zh-CN" dirty="0"/>
              <a:t> transformations between the labeled atlas and the unlabeled scans.</a:t>
            </a:r>
          </a:p>
          <a:p>
            <a:endParaRPr lang="en-US" altLang="zh-CN" dirty="0"/>
          </a:p>
          <a:p>
            <a:r>
              <a:rPr lang="en-US" altLang="zh-CN" dirty="0"/>
              <a:t>Using the atlas, the learned transformations, and unlabeled scans, </a:t>
            </a:r>
            <a:r>
              <a:rPr lang="en-US" altLang="zh-CN" dirty="0">
                <a:solidFill>
                  <a:srgbClr val="FF0000"/>
                </a:solidFill>
              </a:rPr>
              <a:t>labeled synthesized scans </a:t>
            </a:r>
            <a:r>
              <a:rPr lang="en-US" altLang="zh-CN" dirty="0"/>
              <a:t>can be obtained.  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95069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6B019-825C-4B72-983D-6DF0620A2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AF925BB-3BAC-4872-AFE3-9D88375FC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374" y="1272618"/>
            <a:ext cx="9407901" cy="5364211"/>
          </a:xfrm>
        </p:spPr>
      </p:pic>
    </p:spTree>
    <p:extLst>
      <p:ext uri="{BB962C8B-B14F-4D97-AF65-F5344CB8AC3E}">
        <p14:creationId xmlns:p14="http://schemas.microsoft.com/office/powerpoint/2010/main" val="36972890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1D735-D403-4844-A328-CC90686D9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- Spatial and appearance transform models</a:t>
            </a:r>
            <a:endParaRPr lang="zh-CN" altLang="en-US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0D898F83-DECF-49C4-87CE-5038CB500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x – the atlas scan; y – the unlabeled scans</a:t>
            </a:r>
          </a:p>
          <a:p>
            <a:endParaRPr lang="en-US" altLang="zh-CN" dirty="0"/>
          </a:p>
          <a:p>
            <a:r>
              <a:rPr lang="en-US" altLang="zh-CN" dirty="0"/>
              <a:t>Learn the spatial and appearance transformation using CNN</a:t>
            </a:r>
            <a:endParaRPr lang="zh-CN" altLang="en-US" dirty="0"/>
          </a:p>
        </p:txBody>
      </p:sp>
      <p:pic>
        <p:nvPicPr>
          <p:cNvPr id="10" name="内容占位符 4">
            <a:extLst>
              <a:ext uri="{FF2B5EF4-FFF2-40B4-BE49-F238E27FC236}">
                <a16:creationId xmlns:a16="http://schemas.microsoft.com/office/drawing/2014/main" id="{3283BC15-F35E-4F13-BF52-5AF16EBA64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286" y="3914922"/>
            <a:ext cx="5395428" cy="102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516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A66211-7D99-42C0-9029-6B1753E29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- Spatial and appearance transform models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EA546D9-47B4-47BE-A93B-8F1E8D170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37691"/>
            <a:ext cx="10515600" cy="3444402"/>
          </a:xfrm>
        </p:spPr>
      </p:pic>
    </p:spTree>
    <p:extLst>
      <p:ext uri="{BB962C8B-B14F-4D97-AF65-F5344CB8AC3E}">
        <p14:creationId xmlns:p14="http://schemas.microsoft.com/office/powerpoint/2010/main" val="13670747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FA0AE65-A799-4EA2-9BE5-332FB8CCEB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5" t="43631" r="43706" b="18629"/>
          <a:stretch/>
        </p:blipFill>
        <p:spPr bwMode="auto">
          <a:xfrm>
            <a:off x="7348451" y="3211583"/>
            <a:ext cx="3308466" cy="665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CA66211-7D99-42C0-9029-6B1753E29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- Spatial transform models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6FFB3E-2D0C-4725-9A38-DB46F3BCE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Input: x cat y (HxWxDx2)</a:t>
            </a:r>
          </a:p>
          <a:p>
            <a:r>
              <a:rPr lang="en-US" altLang="zh-CN" dirty="0"/>
              <a:t>Output: deformation field (HxWxDx3), 3 -&gt; x, y, z</a:t>
            </a:r>
          </a:p>
          <a:p>
            <a:r>
              <a:rPr lang="en-US" altLang="zh-CN" dirty="0"/>
              <a:t>Loss: similarity loss + smoothness term</a:t>
            </a:r>
          </a:p>
          <a:p>
            <a:pPr marL="457200" lvl="1" indent="0">
              <a:buNone/>
            </a:pPr>
            <a:r>
              <a:rPr lang="en-US" altLang="zh-CN" dirty="0"/>
              <a:t>Similarity loss:  normalized cross-correlation</a:t>
            </a:r>
          </a:p>
          <a:p>
            <a:pPr marL="457200" lvl="1" indent="0">
              <a:buNone/>
            </a:pPr>
            <a:r>
              <a:rPr lang="en-US" altLang="zh-CN" dirty="0"/>
              <a:t>smoothness term:                                    ,     is the binary edge of the label of the atlas scan,     is the spatial gradient operator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6CD9E47-1928-4569-A4D9-928FE8D675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530" y="3706519"/>
            <a:ext cx="2819644" cy="37341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1DC990C-6575-4166-AB2B-EF32D7FFB5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48" t="9412" r="15702"/>
          <a:stretch/>
        </p:blipFill>
        <p:spPr>
          <a:xfrm>
            <a:off x="6927394" y="3707467"/>
            <a:ext cx="241069" cy="33826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09C2A90-16E6-415C-8D93-4DEC0564F0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40" r="5384" b="19509"/>
          <a:stretch/>
        </p:blipFill>
        <p:spPr>
          <a:xfrm>
            <a:off x="3672024" y="4045734"/>
            <a:ext cx="199506" cy="30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3048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A66211-7D99-42C0-9029-6B1753E29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 - Appearance transform models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6FFB3E-2D0C-4725-9A38-DB46F3BCE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/>
              <a:t>Input: x cat y (HxWxDx2)</a:t>
            </a:r>
          </a:p>
          <a:p>
            <a:r>
              <a:rPr lang="en-US" altLang="zh-CN" dirty="0"/>
              <a:t>Output: deformation field (HxWxDx1), 1 -&gt; intensity </a:t>
            </a:r>
          </a:p>
          <a:p>
            <a:r>
              <a:rPr lang="en-US" altLang="zh-CN" dirty="0"/>
              <a:t>Loss: similarity loss + smoothness term</a:t>
            </a:r>
          </a:p>
          <a:p>
            <a:pPr marL="457200" lvl="1" indent="0">
              <a:buNone/>
            </a:pPr>
            <a:r>
              <a:rPr lang="en-US" altLang="zh-CN" dirty="0"/>
              <a:t>Similarity loss:  L2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</a:p>
          <a:p>
            <a:pPr marL="457200" lvl="1" indent="0">
              <a:buNone/>
            </a:pPr>
            <a:r>
              <a:rPr lang="en-US" altLang="zh-CN" dirty="0"/>
              <a:t>smoothness term:                                    ,     is the binary edge of the label of the atlas scan,     is the spatial gradient operator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6CD9E47-1928-4569-A4D9-928FE8D675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530" y="3706519"/>
            <a:ext cx="2819644" cy="37341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1DC990C-6575-4166-AB2B-EF32D7FFB5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48" t="9412" r="15702"/>
          <a:stretch/>
        </p:blipFill>
        <p:spPr>
          <a:xfrm>
            <a:off x="6927394" y="3707467"/>
            <a:ext cx="241069" cy="33826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09C2A90-16E6-415C-8D93-4DEC0564F0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40" r="5384" b="19509"/>
          <a:stretch/>
        </p:blipFill>
        <p:spPr>
          <a:xfrm>
            <a:off x="3672024" y="4045734"/>
            <a:ext cx="199506" cy="30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7616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A07910-37A4-4756-9E89-BEDD53669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Synthesizing new examples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A4755D-BD8A-4497-ABC0-E7F494829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Since the spatial and appearance targets can be different subjects, our method can combine the spatial variations of one subject with the intensities of another.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FCF966-8D71-4586-83E1-A40AAD829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435" y="3559295"/>
            <a:ext cx="2187130" cy="88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4783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BF2BE7-9B05-45FF-8FAD-E65BDEAD8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1573E2-8F0E-48AF-B363-F46EFA91D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We use the publicly available dataset of T1-weighted MRI brain scans. The scans are compiled from </a:t>
            </a:r>
            <a:r>
              <a:rPr lang="en-US" altLang="zh-CN" dirty="0">
                <a:solidFill>
                  <a:srgbClr val="FF0000"/>
                </a:solidFill>
              </a:rPr>
              <a:t>eight databases</a:t>
            </a:r>
            <a:r>
              <a:rPr lang="en-US" altLang="zh-CN" dirty="0"/>
              <a:t>. </a:t>
            </a:r>
          </a:p>
          <a:p>
            <a:endParaRPr lang="en-US" altLang="zh-CN" dirty="0"/>
          </a:p>
          <a:p>
            <a:r>
              <a:rPr lang="en-US" altLang="zh-CN" dirty="0"/>
              <a:t>We resample the brains to 256x256x256 with 1mm isotropic voxels, and affinely align and crop the images to 160x192x224.</a:t>
            </a:r>
          </a:p>
          <a:p>
            <a:endParaRPr lang="en-US" altLang="zh-CN" dirty="0"/>
          </a:p>
          <a:p>
            <a:r>
              <a:rPr lang="en-US" altLang="zh-CN" dirty="0"/>
              <a:t>30 anatomical structures to be segmented.</a:t>
            </a:r>
          </a:p>
          <a:p>
            <a:endParaRPr lang="en-US" altLang="zh-CN" dirty="0"/>
          </a:p>
          <a:p>
            <a:r>
              <a:rPr lang="en-US" altLang="zh-CN" dirty="0"/>
              <a:t>Training set: 1 atlas scan + 100 unlabeled scans </a:t>
            </a:r>
          </a:p>
          <a:p>
            <a:pPr marL="0" indent="0">
              <a:buNone/>
            </a:pPr>
            <a:r>
              <a:rPr lang="en-US" altLang="zh-CN" dirty="0"/>
              <a:t>  Validation set: 50 scans</a:t>
            </a:r>
          </a:p>
          <a:p>
            <a:pPr marL="0" indent="0">
              <a:buNone/>
            </a:pPr>
            <a:r>
              <a:rPr lang="en-US" altLang="zh-CN" dirty="0"/>
              <a:t>  Test set: 100 scans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9693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17A1B1-9765-4C42-BB75-FFAAD916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Baseline models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B5F708-99D7-40A3-9829-6B49392B0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Single-atlas segmentation (SAS)</a:t>
            </a:r>
            <a:r>
              <a:rPr lang="en-US" altLang="zh-CN" dirty="0"/>
              <a:t>: for each test image     , we compute the spatial transform field                      , and predict label               .</a:t>
            </a:r>
          </a:p>
          <a:p>
            <a:endParaRPr lang="en-US" altLang="zh-CN" dirty="0"/>
          </a:p>
          <a:p>
            <a:r>
              <a:rPr lang="en-US" altLang="zh-CN" b="1" dirty="0"/>
              <a:t>Data augmentation using single-atlas segmentation (SAS-</a:t>
            </a:r>
            <a:r>
              <a:rPr lang="en-US" altLang="zh-CN" b="1" dirty="0" err="1"/>
              <a:t>aug</a:t>
            </a:r>
            <a:r>
              <a:rPr lang="en-US" altLang="zh-CN" b="1" dirty="0"/>
              <a:t>)</a:t>
            </a:r>
            <a:r>
              <a:rPr lang="en-US" altLang="zh-CN" dirty="0"/>
              <a:t>: We use </a:t>
            </a:r>
            <a:r>
              <a:rPr lang="en-US" altLang="zh-CN" dirty="0">
                <a:solidFill>
                  <a:srgbClr val="FF0000"/>
                </a:solidFill>
              </a:rPr>
              <a:t>SAS results as labels </a:t>
            </a:r>
            <a:r>
              <a:rPr lang="en-US" altLang="zh-CN" dirty="0"/>
              <a:t>for the unannotated training brains.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02C02AE-182D-4989-B687-07981519A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143" y="1892728"/>
            <a:ext cx="388975" cy="4062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755F856-98D8-43FD-8D81-237FE078E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130" y="2286221"/>
            <a:ext cx="1974834" cy="35512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119038C-7654-4137-8165-52F2AACD8F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7824" r="2300"/>
          <a:stretch/>
        </p:blipFill>
        <p:spPr>
          <a:xfrm>
            <a:off x="1992917" y="2662126"/>
            <a:ext cx="1325271" cy="33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316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17A1B1-9765-4C42-BB75-FFAAD916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Baseline models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B5F708-99D7-40A3-9829-6B49392B0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b="1" dirty="0"/>
              <a:t>Hand-tuned random data augmentation (rand-</a:t>
            </a:r>
            <a:r>
              <a:rPr lang="en-US" altLang="zh-CN" b="1" dirty="0" err="1"/>
              <a:t>aug</a:t>
            </a:r>
            <a:r>
              <a:rPr lang="en-US" altLang="zh-CN" b="1" dirty="0"/>
              <a:t>)</a:t>
            </a:r>
            <a:r>
              <a:rPr lang="en-US" altLang="zh-CN" dirty="0"/>
              <a:t>: We create </a:t>
            </a:r>
            <a:r>
              <a:rPr lang="en-US" altLang="zh-CN" dirty="0">
                <a:solidFill>
                  <a:srgbClr val="FF0000"/>
                </a:solidFill>
              </a:rPr>
              <a:t>random smooth deformation fields</a:t>
            </a:r>
            <a:r>
              <a:rPr lang="en-US" altLang="zh-CN" dirty="0"/>
              <a:t>, and then applying bilinear interpolation and spatial blurring. </a:t>
            </a:r>
          </a:p>
          <a:p>
            <a:endParaRPr lang="en-US" altLang="zh-CN" dirty="0"/>
          </a:p>
          <a:p>
            <a:r>
              <a:rPr lang="en-US" altLang="zh-CN" b="1" dirty="0"/>
              <a:t>Supervised</a:t>
            </a:r>
            <a:r>
              <a:rPr lang="en-US" altLang="zh-CN" dirty="0"/>
              <a:t>: We train a fully-supervised segmentation network that uses ground truth labels for all 101 examples in our training dataset. This method serves as an </a:t>
            </a:r>
            <a:r>
              <a:rPr lang="en-US" altLang="zh-CN" dirty="0">
                <a:solidFill>
                  <a:srgbClr val="FF0000"/>
                </a:solidFill>
              </a:rPr>
              <a:t>upper bound</a:t>
            </a:r>
            <a:r>
              <a:rPr lang="en-US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34403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43F4D3-C72D-4B02-AB8B-D63E5C6EA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CVPR paper list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FE8489-051A-4D00-9792-01738CA83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Holistic and Comprehensive Annotation of Clinically Significant Findings on Diverse CT Images: Learning from Radiology Reports and Label Ontology</a:t>
            </a:r>
          </a:p>
          <a:p>
            <a:endParaRPr lang="en-US" altLang="zh-CN" dirty="0"/>
          </a:p>
          <a:p>
            <a:r>
              <a:rPr lang="en-US" altLang="zh-CN" dirty="0"/>
              <a:t>Data augmentation using learned transformations for one-shot medical image segmentation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52480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17A1B1-9765-4C42-BB75-FFAAD916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Proposed models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B5F708-99D7-40A3-9829-6B49392B0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b="1" dirty="0"/>
              <a:t>Independent sampling (ours-</a:t>
            </a:r>
            <a:r>
              <a:rPr lang="en-US" altLang="zh-CN" b="1" dirty="0" err="1"/>
              <a:t>indep</a:t>
            </a:r>
            <a:r>
              <a:rPr lang="en-US" altLang="zh-CN" b="1" dirty="0"/>
              <a:t>)</a:t>
            </a:r>
            <a:r>
              <a:rPr lang="en-US" altLang="zh-CN" dirty="0"/>
              <a:t>: we sample spatial and appearance target images independently to synthesize 10,000 new examples to the training set.</a:t>
            </a:r>
          </a:p>
          <a:p>
            <a:endParaRPr lang="en-US" altLang="zh-CN" dirty="0"/>
          </a:p>
          <a:p>
            <a:r>
              <a:rPr lang="en-US" altLang="zh-CN" b="1" dirty="0"/>
              <a:t>Coupled sampling (ours-coupled)</a:t>
            </a:r>
            <a:r>
              <a:rPr lang="en-US" altLang="zh-CN" dirty="0"/>
              <a:t>: we sample paired spatial and appearance target images to synthesize 100 new examples to the training set.</a:t>
            </a:r>
          </a:p>
          <a:p>
            <a:endParaRPr lang="en-US" altLang="zh-CN" dirty="0"/>
          </a:p>
          <a:p>
            <a:r>
              <a:rPr lang="en-US" altLang="zh-CN" b="1" dirty="0"/>
              <a:t>Ours-</a:t>
            </a:r>
            <a:r>
              <a:rPr lang="en-US" altLang="zh-CN" b="1" dirty="0" err="1"/>
              <a:t>indep</a:t>
            </a:r>
            <a:r>
              <a:rPr lang="en-US" altLang="zh-CN" b="1" dirty="0"/>
              <a:t> + rand-</a:t>
            </a:r>
            <a:r>
              <a:rPr lang="en-US" altLang="zh-CN" b="1" dirty="0" err="1"/>
              <a:t>aug</a:t>
            </a:r>
            <a:r>
              <a:rPr lang="en-US" altLang="zh-CN" dirty="0"/>
              <a:t>: we alternate between examples synthesized using ours-</a:t>
            </a:r>
            <a:r>
              <a:rPr lang="en-US" altLang="zh-CN" dirty="0" err="1"/>
              <a:t>indep</a:t>
            </a:r>
            <a:r>
              <a:rPr lang="en-US" altLang="zh-CN" dirty="0"/>
              <a:t>, and examples synthesized using rand-</a:t>
            </a:r>
            <a:r>
              <a:rPr lang="en-US" altLang="zh-CN" dirty="0" err="1"/>
              <a:t>aug.</a:t>
            </a:r>
            <a:r>
              <a:rPr lang="en-US" altLang="zh-C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78012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796E5-8FCC-4FEE-A2AD-B0480615D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BE061F9-71C8-45A5-BF25-5843210D3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25" y="2236366"/>
            <a:ext cx="5578323" cy="2385267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3B2049D-5907-476D-B277-E22333B9C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98829"/>
            <a:ext cx="5349704" cy="310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6952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796E5-8FCC-4FEE-A2AD-B0480615D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0B755DD-36F5-4780-81BA-E6C4C8C03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95" y="1851523"/>
            <a:ext cx="5456393" cy="315495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5B60003-620C-4657-93D2-808CADBA1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609" y="1851522"/>
            <a:ext cx="5595796" cy="315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8323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796E5-8FCC-4FEE-A2AD-B0480615D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BC95F5C-80A6-45EE-9D19-E6F77ADDB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8" y="1251192"/>
            <a:ext cx="11423370" cy="503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479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796E5-8FCC-4FEE-A2AD-B0480615D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913886F-71C9-461E-8264-FB8A3537B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11" y="1487188"/>
            <a:ext cx="11278577" cy="469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4293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5DAD41-5EB8-4EDB-8AED-F8B4A9B8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FD91CE-370D-46EA-B45D-C9D4F2AA5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Learning independent models of spatial and appearance transformations enables the synthesis of </a:t>
            </a:r>
            <a:r>
              <a:rPr lang="en-US" altLang="zh-CN" dirty="0">
                <a:solidFill>
                  <a:srgbClr val="FF0000"/>
                </a:solidFill>
              </a:rPr>
              <a:t>diverse and realistic</a:t>
            </a:r>
            <a:r>
              <a:rPr lang="en-US" altLang="zh-CN" dirty="0"/>
              <a:t> labeled examples.</a:t>
            </a:r>
          </a:p>
          <a:p>
            <a:endParaRPr lang="en-US" altLang="zh-CN" dirty="0"/>
          </a:p>
          <a:p>
            <a:r>
              <a:rPr lang="en-US" altLang="zh-CN" dirty="0"/>
              <a:t>The synthesized examples can be used to train a segmentation model that </a:t>
            </a:r>
            <a:r>
              <a:rPr lang="en-US" altLang="zh-CN" dirty="0">
                <a:solidFill>
                  <a:srgbClr val="FF0000"/>
                </a:solidFill>
              </a:rPr>
              <a:t>out-performs existing methods </a:t>
            </a:r>
            <a:r>
              <a:rPr lang="en-US" altLang="zh-CN" dirty="0"/>
              <a:t>in a one-shot scenario.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37922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796E5-8FCC-4FEE-A2AD-B0480615D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8630" y="2019358"/>
            <a:ext cx="363474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7300" dirty="0"/>
              <a:t>Thanks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6318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9960325-5BD2-4F77-AD35-324D79D82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29" y="1748644"/>
            <a:ext cx="11560542" cy="336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922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483339-EDC1-4358-9F47-9BD453AF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C272DB-867B-42D1-8736-CEF9EB0A4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The existing studies on computer-aided diagnosis (CAD) usually focus on </a:t>
            </a:r>
            <a:r>
              <a:rPr lang="en-US" altLang="zh-CN" dirty="0">
                <a:solidFill>
                  <a:srgbClr val="FF0000"/>
                </a:solidFill>
              </a:rPr>
              <a:t>certain body parts </a:t>
            </a:r>
            <a:r>
              <a:rPr lang="en-US" altLang="zh-CN" dirty="0"/>
              <a:t>(lung, breast, liver, etc.) and attempt to </a:t>
            </a:r>
            <a:r>
              <a:rPr lang="en-US" altLang="zh-CN" dirty="0">
                <a:solidFill>
                  <a:srgbClr val="FF0000"/>
                </a:solidFill>
              </a:rPr>
              <a:t>distinguish between a limited set of labels</a:t>
            </a:r>
            <a:r>
              <a:rPr lang="en-US" altLang="zh-CN" dirty="0"/>
              <a:t>. </a:t>
            </a:r>
          </a:p>
          <a:p>
            <a:endParaRPr lang="en-US" altLang="zh-CN" dirty="0"/>
          </a:p>
          <a:p>
            <a:r>
              <a:rPr lang="en-US" altLang="zh-CN" dirty="0"/>
              <a:t>We aim to develop a new framework to </a:t>
            </a:r>
            <a:r>
              <a:rPr lang="en-US" altLang="zh-CN" dirty="0">
                <a:solidFill>
                  <a:srgbClr val="FF0000"/>
                </a:solidFill>
              </a:rPr>
              <a:t>predict these semantic labels holistically </a:t>
            </a:r>
            <a:r>
              <a:rPr lang="en-US" altLang="zh-CN" dirty="0"/>
              <a:t>(jointly learning all labels), so as to go one step closer to the goal of “</a:t>
            </a:r>
            <a:r>
              <a:rPr lang="en-US" altLang="zh-CN" dirty="0">
                <a:solidFill>
                  <a:srgbClr val="FF0000"/>
                </a:solidFill>
              </a:rPr>
              <a:t>learning to read CT images</a:t>
            </a:r>
            <a:r>
              <a:rPr lang="en-US" altLang="zh-CN" dirty="0"/>
              <a:t>”.</a:t>
            </a:r>
          </a:p>
          <a:p>
            <a:endParaRPr lang="en-US" altLang="zh-CN" dirty="0"/>
          </a:p>
          <a:p>
            <a:r>
              <a:rPr lang="en-US" altLang="zh-CN" dirty="0"/>
              <a:t>Existing lesion datasets are typically </a:t>
            </a:r>
            <a:r>
              <a:rPr lang="en-US" altLang="zh-CN" dirty="0">
                <a:solidFill>
                  <a:srgbClr val="FF0000"/>
                </a:solidFill>
              </a:rPr>
              <a:t>either too small or less diverse</a:t>
            </a:r>
            <a:r>
              <a:rPr lang="en-US" altLang="zh-CN" dirty="0"/>
              <a:t>. Fortunately, the recently-released </a:t>
            </a:r>
            <a:r>
              <a:rPr lang="en-US" altLang="zh-CN" dirty="0" err="1"/>
              <a:t>DeepLesion</a:t>
            </a:r>
            <a:r>
              <a:rPr lang="en-US" altLang="zh-CN" dirty="0"/>
              <a:t> dataset has largely mitigated this limitation.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5584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825690-35B7-493F-AA19-388BB2567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 - </a:t>
            </a:r>
            <a:r>
              <a:rPr lang="en-US" altLang="zh-CN" dirty="0" err="1"/>
              <a:t>DeepLesion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5985E0-F524-4FDB-82BA-78A7EF776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It contains </a:t>
            </a:r>
            <a:r>
              <a:rPr lang="en-US" altLang="zh-CN" dirty="0">
                <a:solidFill>
                  <a:srgbClr val="FF0000"/>
                </a:solidFill>
              </a:rPr>
              <a:t>bounding boxes of over 32K lesions</a:t>
            </a:r>
            <a:r>
              <a:rPr lang="en-US" altLang="zh-CN" dirty="0"/>
              <a:t> from a variety of body parts on CT images. </a:t>
            </a:r>
          </a:p>
          <a:p>
            <a:endParaRPr lang="en-US" altLang="zh-CN" dirty="0"/>
          </a:p>
          <a:p>
            <a:r>
              <a:rPr lang="en-US" altLang="zh-CN" dirty="0"/>
              <a:t>However, there are </a:t>
            </a:r>
            <a:r>
              <a:rPr lang="en-US" altLang="zh-CN" dirty="0">
                <a:solidFill>
                  <a:srgbClr val="FF0000"/>
                </a:solidFill>
              </a:rPr>
              <a:t>no fine-grained semantic labels </a:t>
            </a:r>
            <a:r>
              <a:rPr lang="en-US" altLang="zh-CN" dirty="0"/>
              <a:t>given for each lesion in </a:t>
            </a:r>
            <a:r>
              <a:rPr lang="en-US" altLang="zh-CN" dirty="0" err="1"/>
              <a:t>DeepLesion</a:t>
            </a:r>
            <a:r>
              <a:rPr lang="en-US" altLang="zh-CN" dirty="0"/>
              <a:t>.</a:t>
            </a:r>
          </a:p>
          <a:p>
            <a:endParaRPr lang="en-US" altLang="zh-CN" dirty="0"/>
          </a:p>
          <a:p>
            <a:r>
              <a:rPr lang="en-US" altLang="zh-CN" dirty="0"/>
              <a:t>In the course of interpreting a CT scan, a radiologist may manually annotate a lesion in the image, and place a </a:t>
            </a:r>
            <a:r>
              <a:rPr lang="en-US" altLang="zh-CN" dirty="0">
                <a:solidFill>
                  <a:srgbClr val="FF0000"/>
                </a:solidFill>
              </a:rPr>
              <a:t>hyperlink</a:t>
            </a:r>
            <a:r>
              <a:rPr lang="en-US" altLang="zh-CN" dirty="0"/>
              <a:t> to the annotation (a “bookmark”) in the report.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3984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CDCF13-391A-430B-9221-1D2DC3630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DBFC27-07F6-4238-9D9C-22A1A26D8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Radiology reports are often in the format of free-text, so extracted labels can be </a:t>
            </a:r>
            <a:r>
              <a:rPr lang="en-US" altLang="zh-CN" dirty="0">
                <a:solidFill>
                  <a:srgbClr val="FF0000"/>
                </a:solidFill>
              </a:rPr>
              <a:t>noisy and incomplete</a:t>
            </a:r>
            <a:r>
              <a:rPr lang="en-US" altLang="zh-CN" dirty="0"/>
              <a:t>. 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>
                <a:solidFill>
                  <a:srgbClr val="FF0000"/>
                </a:solidFill>
              </a:rPr>
              <a:t>Some labels are difficult to distinguish</a:t>
            </a:r>
            <a:r>
              <a:rPr lang="en-US" altLang="zh-CN" dirty="0"/>
              <a:t>, e.g. adjacent body parts, similar types, and subtle attributes. </a:t>
            </a:r>
          </a:p>
          <a:p>
            <a:endParaRPr lang="en-US" altLang="zh-CN" dirty="0"/>
          </a:p>
          <a:p>
            <a:r>
              <a:rPr lang="en-US" altLang="zh-CN" dirty="0"/>
              <a:t>The labels are </a:t>
            </a:r>
            <a:r>
              <a:rPr lang="en-US" altLang="zh-CN" dirty="0">
                <a:solidFill>
                  <a:srgbClr val="FF0000"/>
                </a:solidFill>
              </a:rPr>
              <a:t>highly imbalanced </a:t>
            </a:r>
            <a:r>
              <a:rPr lang="en-US" altLang="zh-CN" dirty="0"/>
              <a:t>and long-tailed.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9331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C1551D-CFFA-4A80-B500-8B9AF67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Contribution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35BE2C-3F23-4547-853B-063FE7BF9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We study the </a:t>
            </a:r>
            <a:r>
              <a:rPr lang="en-US" altLang="zh-CN" dirty="0">
                <a:solidFill>
                  <a:srgbClr val="FF0000"/>
                </a:solidFill>
              </a:rPr>
              <a:t>holistic lesion annotation problem </a:t>
            </a:r>
            <a:r>
              <a:rPr lang="en-US" altLang="zh-CN" dirty="0"/>
              <a:t>and propose an  learning framework with minimum manual annotation effort. </a:t>
            </a:r>
          </a:p>
          <a:p>
            <a:endParaRPr lang="en-US" altLang="zh-CN" dirty="0"/>
          </a:p>
          <a:p>
            <a:r>
              <a:rPr lang="en-US" altLang="zh-CN" dirty="0"/>
              <a:t>An algorithm is proposed to </a:t>
            </a:r>
            <a:r>
              <a:rPr lang="en-US" altLang="zh-CN" dirty="0">
                <a:solidFill>
                  <a:srgbClr val="FF0000"/>
                </a:solidFill>
              </a:rPr>
              <a:t>text-mine relevant labels </a:t>
            </a:r>
            <a:r>
              <a:rPr lang="en-US" altLang="zh-CN" dirty="0"/>
              <a:t>from radiology reports.</a:t>
            </a:r>
          </a:p>
          <a:p>
            <a:endParaRPr lang="en-US" altLang="zh-CN" dirty="0"/>
          </a:p>
          <a:p>
            <a:r>
              <a:rPr lang="en-US" altLang="zh-CN" dirty="0"/>
              <a:t>We present an </a:t>
            </a:r>
            <a:r>
              <a:rPr lang="en-US" altLang="zh-CN" dirty="0">
                <a:solidFill>
                  <a:srgbClr val="FF0000"/>
                </a:solidFill>
              </a:rPr>
              <a:t>effective lesion annotation algorithm </a:t>
            </a:r>
            <a:r>
              <a:rPr lang="en-US" altLang="zh-CN" dirty="0"/>
              <a:t>(</a:t>
            </a:r>
            <a:r>
              <a:rPr lang="en-US" altLang="zh-CN" dirty="0" err="1"/>
              <a:t>LesaNet</a:t>
            </a:r>
            <a:r>
              <a:rPr lang="en-US" altLang="zh-CN" dirty="0"/>
              <a:t>).</a:t>
            </a:r>
          </a:p>
          <a:p>
            <a:endParaRPr lang="en-US" altLang="zh-CN" dirty="0"/>
          </a:p>
          <a:p>
            <a:r>
              <a:rPr lang="en-US" altLang="zh-CN" dirty="0"/>
              <a:t>To leverage the ontology-based medical knowledge, we </a:t>
            </a:r>
            <a:r>
              <a:rPr lang="en-US" altLang="zh-CN" dirty="0">
                <a:solidFill>
                  <a:srgbClr val="FF0000"/>
                </a:solidFill>
              </a:rPr>
              <a:t>incorporate label relations </a:t>
            </a:r>
            <a:r>
              <a:rPr lang="en-US" altLang="zh-CN" dirty="0"/>
              <a:t>in </a:t>
            </a:r>
            <a:r>
              <a:rPr lang="en-US" altLang="zh-CN" dirty="0" err="1"/>
              <a:t>LesaNet</a:t>
            </a:r>
            <a:r>
              <a:rPr lang="en-US" altLang="zh-CN" dirty="0"/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159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1632</Words>
  <Application>Microsoft Office PowerPoint</Application>
  <PresentationFormat>宽屏</PresentationFormat>
  <Paragraphs>193</Paragraphs>
  <Slides>46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0" baseType="lpstr">
      <vt:lpstr>等线</vt:lpstr>
      <vt:lpstr>等线 Light</vt:lpstr>
      <vt:lpstr>Arial</vt:lpstr>
      <vt:lpstr>Office 主题​​</vt:lpstr>
      <vt:lpstr>What is a medical image analysis paper accepted by CVPR like?</vt:lpstr>
      <vt:lpstr>Challenges in Medical Image Analysis</vt:lpstr>
      <vt:lpstr>What is a medical image analysis paper accepted by CVPR look like?</vt:lpstr>
      <vt:lpstr>CVPR paper list</vt:lpstr>
      <vt:lpstr>PowerPoint 演示文稿</vt:lpstr>
      <vt:lpstr>Motivation</vt:lpstr>
      <vt:lpstr>Dataset - DeepLesion</vt:lpstr>
      <vt:lpstr>Challenges</vt:lpstr>
      <vt:lpstr>Contribution</vt:lpstr>
      <vt:lpstr>Method</vt:lpstr>
      <vt:lpstr>Method – Ontology construction</vt:lpstr>
      <vt:lpstr>Method – Label extraction</vt:lpstr>
      <vt:lpstr>Method – LesaNet</vt:lpstr>
      <vt:lpstr>Method – LesaNet</vt:lpstr>
      <vt:lpstr>Method – LesaNet</vt:lpstr>
      <vt:lpstr>Method – LesaNet</vt:lpstr>
      <vt:lpstr>Method – LesaNet</vt:lpstr>
      <vt:lpstr>Method – LesaNet</vt:lpstr>
      <vt:lpstr>Implementation</vt:lpstr>
      <vt:lpstr>Lesion Annotation Results</vt:lpstr>
      <vt:lpstr>Lesion Annotation Results</vt:lpstr>
      <vt:lpstr>Lesion Annotation Results</vt:lpstr>
      <vt:lpstr>Lesion Annotation Results</vt:lpstr>
      <vt:lpstr>Lesion Annotation Results</vt:lpstr>
      <vt:lpstr>Conclusion</vt:lpstr>
      <vt:lpstr>PowerPoint 演示文稿</vt:lpstr>
      <vt:lpstr>Motivation</vt:lpstr>
      <vt:lpstr>Examples</vt:lpstr>
      <vt:lpstr>Contribution</vt:lpstr>
      <vt:lpstr>Method</vt:lpstr>
      <vt:lpstr>Method</vt:lpstr>
      <vt:lpstr>Method - Spatial and appearance transform models</vt:lpstr>
      <vt:lpstr>Method - Spatial and appearance transform models</vt:lpstr>
      <vt:lpstr>Method - Spatial transform models</vt:lpstr>
      <vt:lpstr>Method - Appearance transform models</vt:lpstr>
      <vt:lpstr>Synthesizing new examples</vt:lpstr>
      <vt:lpstr>Dataset</vt:lpstr>
      <vt:lpstr>Baseline models</vt:lpstr>
      <vt:lpstr>Baseline models</vt:lpstr>
      <vt:lpstr>Proposed models</vt:lpstr>
      <vt:lpstr>Results</vt:lpstr>
      <vt:lpstr>Results</vt:lpstr>
      <vt:lpstr>Results</vt:lpstr>
      <vt:lpstr>Results</vt:lpstr>
      <vt:lpstr>Conclusion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Image Analysis</dc:title>
  <dc:creator>Zhang Lars</dc:creator>
  <cp:lastModifiedBy>Zhang Lars</cp:lastModifiedBy>
  <cp:revision>59</cp:revision>
  <dcterms:created xsi:type="dcterms:W3CDTF">2020-05-07T03:45:03Z</dcterms:created>
  <dcterms:modified xsi:type="dcterms:W3CDTF">2020-05-07T17:18:31Z</dcterms:modified>
</cp:coreProperties>
</file>

<file path=docProps/thumbnail.jpeg>
</file>